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9" r:id="rId3"/>
    <p:sldId id="274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0" r:id="rId19"/>
    <p:sldId id="272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628E-0D29-4CE5-9310-9EA5E9028529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774D-6B99-4029-8FE4-FB662494E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70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628E-0D29-4CE5-9310-9EA5E9028529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774D-6B99-4029-8FE4-FB662494EE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371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628E-0D29-4CE5-9310-9EA5E9028529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774D-6B99-4029-8FE4-FB662494EE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849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628E-0D29-4CE5-9310-9EA5E9028529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774D-6B99-4029-8FE4-FB662494EE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318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628E-0D29-4CE5-9310-9EA5E9028529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774D-6B99-4029-8FE4-FB662494EE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403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628E-0D29-4CE5-9310-9EA5E9028529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774D-6B99-4029-8FE4-FB662494EE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830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628E-0D29-4CE5-9310-9EA5E9028529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774D-6B99-4029-8FE4-FB662494EE6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173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628E-0D29-4CE5-9310-9EA5E9028529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774D-6B99-4029-8FE4-FB662494EE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080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628E-0D29-4CE5-9310-9EA5E9028529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774D-6B99-4029-8FE4-FB662494EE6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343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628E-0D29-4CE5-9310-9EA5E9028529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774D-6B99-4029-8FE4-FB662494E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0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628E-0D29-4CE5-9310-9EA5E9028529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E774D-6B99-4029-8FE4-FB662494E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8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C154628E-0D29-4CE5-9310-9EA5E9028529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0A9E774D-6B99-4029-8FE4-FB662494E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6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Giang.Meyers@sdcounty.ca.gov" TargetMode="External"/><Relationship Id="rId2" Type="http://schemas.openxmlformats.org/officeDocument/2006/relationships/hyperlink" Target="mailto:Steve.Lockett@sdcounty.c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ria.Molina-Melendez@sdcounty.ca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D7E22-69F2-0400-7C6F-0B99F5DB0E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EDGA</a:t>
            </a:r>
            <a:br>
              <a:rPr lang="en-US" dirty="0"/>
            </a:br>
            <a:r>
              <a:rPr lang="en-US" dirty="0"/>
              <a:t>Economic Development &amp; Prosperity Division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834596-1738-DBF2-828F-FE21BD5580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r>
              <a:rPr lang="en-US" dirty="0"/>
              <a:t>February 7, 2023</a:t>
            </a:r>
          </a:p>
        </p:txBody>
      </p:sp>
    </p:spTree>
    <p:extLst>
      <p:ext uri="{BB962C8B-B14F-4D97-AF65-F5344CB8AC3E}">
        <p14:creationId xmlns:p14="http://schemas.microsoft.com/office/powerpoint/2010/main" val="1022238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42139-DD53-CCDC-301C-F65BD2069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Regional</a:t>
            </a:r>
            <a:r>
              <a:rPr lang="en-US" dirty="0"/>
              <a:t> Partners and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A70A6-D3F4-B593-1A41-C434090FF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 with all regional economic development partners</a:t>
            </a:r>
          </a:p>
          <a:p>
            <a:r>
              <a:rPr lang="en-US" dirty="0"/>
              <a:t>Know their primary strategies and goals</a:t>
            </a:r>
          </a:p>
          <a:p>
            <a:r>
              <a:rPr lang="en-US" dirty="0"/>
              <a:t>See where there is overlap</a:t>
            </a:r>
          </a:p>
          <a:p>
            <a:r>
              <a:rPr lang="en-US" dirty="0"/>
              <a:t>Promote cooperation and communication</a:t>
            </a:r>
          </a:p>
          <a:p>
            <a:r>
              <a:rPr lang="en-US" dirty="0"/>
              <a:t>Develop key strategies and goals that all can agree on</a:t>
            </a:r>
          </a:p>
        </p:txBody>
      </p:sp>
    </p:spTree>
    <p:extLst>
      <p:ext uri="{BB962C8B-B14F-4D97-AF65-F5344CB8AC3E}">
        <p14:creationId xmlns:p14="http://schemas.microsoft.com/office/powerpoint/2010/main" val="2164022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812A6-3CE2-7B50-CAC0-DA516DE10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Utilizing 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880EB-438F-A1AB-329C-C6484EB7C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track of any and all economic development data we can get our hands on</a:t>
            </a:r>
          </a:p>
          <a:p>
            <a:pPr lvl="1"/>
            <a:r>
              <a:rPr lang="en-US" dirty="0"/>
              <a:t>Who is doing what around the county</a:t>
            </a:r>
          </a:p>
          <a:p>
            <a:pPr lvl="1"/>
            <a:r>
              <a:rPr lang="en-US" dirty="0"/>
              <a:t>Who has ED plans/strategies</a:t>
            </a:r>
          </a:p>
          <a:p>
            <a:pPr lvl="1"/>
            <a:r>
              <a:rPr lang="en-US" dirty="0"/>
              <a:t>Who has data on ____ and how can we access it</a:t>
            </a:r>
          </a:p>
          <a:p>
            <a:pPr lvl="1"/>
            <a:r>
              <a:rPr lang="en-US" dirty="0"/>
              <a:t>What are other County departments doing in economic development </a:t>
            </a:r>
          </a:p>
          <a:p>
            <a:pPr lvl="1"/>
            <a:r>
              <a:rPr lang="en-US" dirty="0"/>
              <a:t>What info are we missing?  What do we need?</a:t>
            </a:r>
          </a:p>
          <a:p>
            <a:pPr lvl="1"/>
            <a:r>
              <a:rPr lang="en-US" dirty="0"/>
              <a:t>Info on Federal and State funding opportunities</a:t>
            </a:r>
          </a:p>
          <a:p>
            <a:pPr lvl="1"/>
            <a:r>
              <a:rPr lang="en-US" dirty="0"/>
              <a:t>Grant tracking for County</a:t>
            </a:r>
          </a:p>
        </p:txBody>
      </p:sp>
    </p:spTree>
    <p:extLst>
      <p:ext uri="{BB962C8B-B14F-4D97-AF65-F5344CB8AC3E}">
        <p14:creationId xmlns:p14="http://schemas.microsoft.com/office/powerpoint/2010/main" val="2974714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D2A7A-C983-6979-D473-A370F4BC2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Engaging with Communities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21DCB-0D44-0932-A636-AC57BF97C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Traditionally underserved communities</a:t>
            </a:r>
          </a:p>
          <a:p>
            <a:r>
              <a:rPr lang="en-US" dirty="0"/>
              <a:t>BIPOC communities</a:t>
            </a:r>
          </a:p>
          <a:p>
            <a:r>
              <a:rPr lang="en-US" dirty="0"/>
              <a:t>Unincorporated areas</a:t>
            </a:r>
          </a:p>
          <a:p>
            <a:r>
              <a:rPr lang="en-US" dirty="0"/>
              <a:t>Smaller cities</a:t>
            </a:r>
          </a:p>
          <a:p>
            <a:r>
              <a:rPr lang="en-US" dirty="0"/>
              <a:t>Specific communities in the county</a:t>
            </a:r>
          </a:p>
          <a:p>
            <a:r>
              <a:rPr lang="en-US" dirty="0"/>
              <a:t>Community Based Organizations (CBOs)</a:t>
            </a:r>
          </a:p>
        </p:txBody>
      </p:sp>
    </p:spTree>
    <p:extLst>
      <p:ext uri="{BB962C8B-B14F-4D97-AF65-F5344CB8AC3E}">
        <p14:creationId xmlns:p14="http://schemas.microsoft.com/office/powerpoint/2010/main" val="59351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1A4E7-D722-4A5A-2567-456D14B5E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Hub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1DB03-BEA0-5715-7FCE-35E73FB3C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what other County departments are doing that involve or impact economic development efforts</a:t>
            </a:r>
          </a:p>
          <a:p>
            <a:r>
              <a:rPr lang="en-US" dirty="0"/>
              <a:t>Know what regional economic development partners are working on, and the data/resources/strategies that they have</a:t>
            </a:r>
          </a:p>
          <a:p>
            <a:r>
              <a:rPr lang="en-US" dirty="0"/>
              <a:t>Be a conduit into the County, and from the County to EconDev partners, industry, business, communities,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692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6F4F9-FA43-BABF-EA9A-CB57DD7CF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Enact CEDS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9B2BD-0A9B-46CD-A349-C5A1F9481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/>
              <a:t>Strategy 1</a:t>
            </a:r>
            <a:r>
              <a:rPr lang="en-US" dirty="0"/>
              <a:t>: Support Talent Development for San Diegans of All Backgrounds</a:t>
            </a:r>
          </a:p>
          <a:p>
            <a:r>
              <a:rPr lang="en-US" u="sng" dirty="0"/>
              <a:t>Strategy 2</a:t>
            </a:r>
            <a:r>
              <a:rPr lang="en-US" dirty="0"/>
              <a:t>: Increase Economic Opportunities for Underserved Communities, Populations, and Areas within San Diego County</a:t>
            </a:r>
          </a:p>
          <a:p>
            <a:r>
              <a:rPr lang="en-US" u="sng" dirty="0"/>
              <a:t>Strategy 3</a:t>
            </a:r>
            <a:r>
              <a:rPr lang="en-US" dirty="0"/>
              <a:t>: Foster Local Business Growth and Entrepreneurship</a:t>
            </a:r>
          </a:p>
          <a:p>
            <a:r>
              <a:rPr lang="en-US" u="sng" dirty="0"/>
              <a:t>Strategy 4</a:t>
            </a:r>
            <a:r>
              <a:rPr lang="en-US" dirty="0"/>
              <a:t>: Support the Growth &amp; Resilience of San Diego County’s Innovation Economy</a:t>
            </a:r>
          </a:p>
          <a:p>
            <a:r>
              <a:rPr lang="en-US" u="sng" dirty="0"/>
              <a:t>Strategy 5</a:t>
            </a:r>
            <a:r>
              <a:rPr lang="en-US" dirty="0"/>
              <a:t>: Support the Growth of High-Quality, Sustainable Jobs that Allow Residents to Work, Live, and Thrive in the Region</a:t>
            </a:r>
          </a:p>
          <a:p>
            <a:r>
              <a:rPr lang="en-US" u="sng" dirty="0"/>
              <a:t>Strategy 6</a:t>
            </a:r>
            <a:r>
              <a:rPr lang="en-US" dirty="0"/>
              <a:t>: Facilitate Investment in Regional Infrastructure that Supports Economic Growth, Environmental Sustainability, and Regional Resilience</a:t>
            </a:r>
          </a:p>
          <a:p>
            <a:r>
              <a:rPr lang="en-US" u="sng" dirty="0"/>
              <a:t>Strategy 7</a:t>
            </a:r>
            <a:r>
              <a:rPr lang="en-US" dirty="0"/>
              <a:t>: Promote and Improve San Diego County’s Quality of Life</a:t>
            </a:r>
          </a:p>
          <a:p>
            <a:r>
              <a:rPr lang="en-US" u="sng" dirty="0"/>
              <a:t>Strategy 8</a:t>
            </a:r>
            <a:r>
              <a:rPr lang="en-US" dirty="0"/>
              <a:t>: Ensure Economic Development Planning and Strategy in San Diego County is Dynamic and Collaborative</a:t>
            </a:r>
          </a:p>
          <a:p>
            <a:r>
              <a:rPr lang="en-US" u="sng" dirty="0"/>
              <a:t>Strategy 9</a:t>
            </a:r>
            <a:r>
              <a:rPr lang="en-US" dirty="0"/>
              <a:t>: Leverage Data to Inform Countywide Economic Development Planning and Strategy</a:t>
            </a:r>
          </a:p>
        </p:txBody>
      </p:sp>
    </p:spTree>
    <p:extLst>
      <p:ext uri="{BB962C8B-B14F-4D97-AF65-F5344CB8AC3E}">
        <p14:creationId xmlns:p14="http://schemas.microsoft.com/office/powerpoint/2010/main" val="2913602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0A8E9-B68F-16DE-5D8F-B62BBF390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Pursue Economic Development Projects and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EFD42-E59C-38B1-8A2E-E957581BE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Pursue projects that will benefit the entire County</a:t>
            </a:r>
          </a:p>
          <a:p>
            <a:r>
              <a:rPr lang="en-US" dirty="0"/>
              <a:t>Pursue Federal and State funding opportunities</a:t>
            </a:r>
          </a:p>
          <a:p>
            <a:pPr lvl="1"/>
            <a:r>
              <a:rPr lang="en-US" dirty="0"/>
              <a:t>EDA,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How can we help other EDCs achieve their goals?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83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630D4-DA00-4237-7F91-00B8A1CD2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Economic Growth &amp; Empowerment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F06C9-D030-2563-E81E-2D3EF5AEE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to support and promote economic goals of:</a:t>
            </a:r>
          </a:p>
          <a:p>
            <a:pPr lvl="1"/>
            <a:r>
              <a:rPr lang="en-US" dirty="0"/>
              <a:t>Traditionally underserved communities</a:t>
            </a:r>
          </a:p>
          <a:p>
            <a:pPr lvl="1"/>
            <a:r>
              <a:rPr lang="en-US" dirty="0"/>
              <a:t>BIPOC communities</a:t>
            </a:r>
          </a:p>
          <a:p>
            <a:pPr lvl="1"/>
            <a:r>
              <a:rPr lang="en-US" dirty="0"/>
              <a:t>Unincorporated areas</a:t>
            </a:r>
          </a:p>
          <a:p>
            <a:pPr lvl="1"/>
            <a:r>
              <a:rPr lang="en-US" dirty="0"/>
              <a:t>Smaller cities</a:t>
            </a:r>
          </a:p>
          <a:p>
            <a:pPr lvl="1"/>
            <a:r>
              <a:rPr lang="en-US" dirty="0"/>
              <a:t>Specific communities in the county</a:t>
            </a:r>
          </a:p>
          <a:p>
            <a:pPr lvl="1"/>
            <a:r>
              <a:rPr lang="en-US" dirty="0"/>
              <a:t>Community Based Organizations (CBOs)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41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E6975-BDF1-3D6C-0B1B-8B94535B8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Foster Diversity and Equity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C77D7-C430-7540-453A-3A2FABFFC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to incorporate diversity and equity into all County economic development programs and projects</a:t>
            </a:r>
          </a:p>
          <a:p>
            <a:r>
              <a:rPr lang="en-US" dirty="0"/>
              <a:t>Develop new programs and projects with assistance from other County departments and external partners</a:t>
            </a:r>
          </a:p>
        </p:txBody>
      </p:sp>
    </p:spTree>
    <p:extLst>
      <p:ext uri="{BB962C8B-B14F-4D97-AF65-F5344CB8AC3E}">
        <p14:creationId xmlns:p14="http://schemas.microsoft.com/office/powerpoint/2010/main" val="1260375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D4FA3-C3E0-3E69-F04B-E29EA9D4F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“Economic Prosperity”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2C3ED-44C6-17EF-195A-A5779E673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Economic Prosperity involves taking a more holistic view of economic development</a:t>
            </a:r>
          </a:p>
          <a:p>
            <a:pPr lvl="1"/>
            <a:r>
              <a:rPr lang="en-US" dirty="0"/>
              <a:t>Goes beyond traditional attraction, retention, expansion efforts</a:t>
            </a:r>
          </a:p>
          <a:p>
            <a:pPr lvl="1"/>
            <a:r>
              <a:rPr lang="en-US" dirty="0"/>
              <a:t>Incorporates other factors that impact regional economic health</a:t>
            </a:r>
          </a:p>
          <a:p>
            <a:pPr lvl="2"/>
            <a:r>
              <a:rPr lang="en-US" dirty="0"/>
              <a:t>Workforce training</a:t>
            </a:r>
          </a:p>
          <a:p>
            <a:pPr lvl="2"/>
            <a:r>
              <a:rPr lang="en-US" dirty="0"/>
              <a:t>Workforce assistance</a:t>
            </a:r>
          </a:p>
          <a:p>
            <a:pPr lvl="3"/>
            <a:r>
              <a:rPr lang="en-US" dirty="0"/>
              <a:t>Access to transportation</a:t>
            </a:r>
          </a:p>
          <a:p>
            <a:pPr lvl="3"/>
            <a:r>
              <a:rPr lang="en-US" dirty="0"/>
              <a:t>Availability and access to affordable housing</a:t>
            </a:r>
          </a:p>
          <a:p>
            <a:pPr lvl="3"/>
            <a:r>
              <a:rPr lang="en-US" dirty="0"/>
              <a:t>Access to childcare</a:t>
            </a:r>
          </a:p>
          <a:p>
            <a:pPr lvl="3"/>
            <a:r>
              <a:rPr lang="en-US" dirty="0"/>
              <a:t>Other services</a:t>
            </a:r>
          </a:p>
          <a:p>
            <a:pPr lvl="2"/>
            <a:r>
              <a:rPr lang="en-US" dirty="0"/>
              <a:t>Infrastructure</a:t>
            </a:r>
          </a:p>
          <a:p>
            <a:pPr lvl="2"/>
            <a:r>
              <a:rPr lang="en-US" dirty="0"/>
              <a:t>Community engagement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154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FA9C7-AEBF-BAF5-5371-B2A98A497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Work 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21D75-C2AF-E030-C483-D6031D683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Economic Development programs and projects</a:t>
            </a:r>
          </a:p>
          <a:p>
            <a:r>
              <a:rPr lang="en-US" dirty="0"/>
              <a:t>Arts &amp; Culture Commission</a:t>
            </a:r>
          </a:p>
          <a:p>
            <a:r>
              <a:rPr lang="en-US" dirty="0"/>
              <a:t>Film Commission</a:t>
            </a:r>
          </a:p>
          <a:p>
            <a:r>
              <a:rPr lang="en-US" dirty="0"/>
              <a:t>Tracking County grants</a:t>
            </a:r>
          </a:p>
          <a:p>
            <a:r>
              <a:rPr lang="en-US" dirty="0"/>
              <a:t>EDGA work</a:t>
            </a:r>
          </a:p>
        </p:txBody>
      </p:sp>
    </p:spTree>
    <p:extLst>
      <p:ext uri="{BB962C8B-B14F-4D97-AF65-F5344CB8AC3E}">
        <p14:creationId xmlns:p14="http://schemas.microsoft.com/office/powerpoint/2010/main" val="202740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081F3-7FEE-A5B5-2618-570B36FA0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of San Diego’s EDGA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FB8DC-E427-ABC6-34AF-92E687A39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Office of Economic Development and Government Affairs</a:t>
            </a:r>
          </a:p>
          <a:p>
            <a:r>
              <a:rPr lang="en-US" dirty="0"/>
              <a:t>Established July 2021</a:t>
            </a:r>
          </a:p>
          <a:p>
            <a:pPr lvl="1"/>
            <a:r>
              <a:rPr lang="en-US" dirty="0"/>
              <a:t>Caroline Smith, Director</a:t>
            </a:r>
          </a:p>
          <a:p>
            <a:r>
              <a:rPr lang="en-US" dirty="0"/>
              <a:t>Three Divisions</a:t>
            </a:r>
          </a:p>
          <a:p>
            <a:pPr lvl="1"/>
            <a:r>
              <a:rPr lang="en-US" dirty="0"/>
              <a:t>Economic Development &amp; Prosperity</a:t>
            </a:r>
          </a:p>
          <a:p>
            <a:pPr lvl="2"/>
            <a:r>
              <a:rPr lang="en-US" dirty="0"/>
              <a:t>Steve Lockett, Deputy Director</a:t>
            </a:r>
          </a:p>
          <a:p>
            <a:pPr lvl="1"/>
            <a:r>
              <a:rPr lang="en-US" dirty="0"/>
              <a:t>Government Affairs</a:t>
            </a:r>
          </a:p>
          <a:p>
            <a:pPr lvl="2"/>
            <a:r>
              <a:rPr lang="en-US" dirty="0"/>
              <a:t>Matthew Parr, Deputy Director</a:t>
            </a:r>
          </a:p>
          <a:p>
            <a:pPr lvl="1"/>
            <a:r>
              <a:rPr lang="en-US" dirty="0"/>
              <a:t>Grants Unit</a:t>
            </a:r>
          </a:p>
          <a:p>
            <a:pPr lvl="2"/>
            <a:r>
              <a:rPr lang="en-US" dirty="0"/>
              <a:t>Toosdhi McGowan, Manager</a:t>
            </a:r>
          </a:p>
        </p:txBody>
      </p:sp>
    </p:spTree>
    <p:extLst>
      <p:ext uri="{BB962C8B-B14F-4D97-AF65-F5344CB8AC3E}">
        <p14:creationId xmlns:p14="http://schemas.microsoft.com/office/powerpoint/2010/main" val="36675214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B0227-AB76-2C0A-979C-89E01A5E6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EDP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F2915-3717-B764-36A4-6B1633D69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Steve Lockett, MBA, </a:t>
            </a:r>
            <a:r>
              <a:rPr lang="en-US" dirty="0" err="1"/>
              <a:t>CEcD</a:t>
            </a:r>
            <a:endParaRPr lang="en-US" dirty="0"/>
          </a:p>
          <a:p>
            <a:pPr lvl="1"/>
            <a:r>
              <a:rPr lang="en-US" dirty="0"/>
              <a:t>Deputy Director, Economic Development &amp; Prosperity</a:t>
            </a:r>
          </a:p>
          <a:p>
            <a:pPr lvl="1"/>
            <a:r>
              <a:rPr lang="en-US" dirty="0">
                <a:hlinkClick r:id="rId2"/>
              </a:rPr>
              <a:t>Steve.Lockett@sdcounty.ca.gov</a:t>
            </a:r>
            <a:endParaRPr lang="en-US" dirty="0"/>
          </a:p>
          <a:p>
            <a:r>
              <a:rPr lang="en-US" dirty="0"/>
              <a:t>Giang Meyers</a:t>
            </a:r>
          </a:p>
          <a:p>
            <a:pPr lvl="1"/>
            <a:r>
              <a:rPr lang="en-US" dirty="0"/>
              <a:t>Group Program Manager</a:t>
            </a:r>
          </a:p>
          <a:p>
            <a:pPr lvl="1"/>
            <a:r>
              <a:rPr lang="en-US" dirty="0">
                <a:hlinkClick r:id="rId3"/>
              </a:rPr>
              <a:t>Giang.Meyers@sdcounty.ca.gov</a:t>
            </a:r>
            <a:endParaRPr lang="en-US" dirty="0"/>
          </a:p>
          <a:p>
            <a:r>
              <a:rPr lang="en-US" dirty="0"/>
              <a:t>Maria Molina-Melendez</a:t>
            </a:r>
          </a:p>
          <a:p>
            <a:pPr lvl="1"/>
            <a:r>
              <a:rPr lang="en-US" dirty="0"/>
              <a:t>Administrative Analyst II</a:t>
            </a:r>
          </a:p>
          <a:p>
            <a:pPr lvl="1"/>
            <a:r>
              <a:rPr lang="en-US" dirty="0">
                <a:hlinkClick r:id="rId4"/>
              </a:rPr>
              <a:t>Maria.Molina-Melendez@sdcounty.ca.gov</a:t>
            </a: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132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A40E1F-677A-A9D1-8617-C20FFADBBF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Should the County Economic Development Division Do?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DCC6C9-DAB6-D5C1-F553-9867F3BE89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702901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081F3-7FEE-A5B5-2618-570B36FA0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Supervisors Requested in October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FB8DC-E427-ABC6-34AF-92E687A39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dedicated economic development department that will:</a:t>
            </a:r>
          </a:p>
          <a:p>
            <a:pPr lvl="1"/>
            <a:r>
              <a:rPr lang="en-US" dirty="0"/>
              <a:t>Triage economic development projects and work across County departments</a:t>
            </a:r>
          </a:p>
          <a:p>
            <a:pPr lvl="1"/>
            <a:r>
              <a:rPr lang="en-US" dirty="0"/>
              <a:t>Assess distribution of Federal and State funding to regional economic development efforts</a:t>
            </a:r>
          </a:p>
          <a:p>
            <a:pPr lvl="1"/>
            <a:r>
              <a:rPr lang="en-US" dirty="0"/>
              <a:t>Strengthen existing industries in county</a:t>
            </a:r>
          </a:p>
          <a:p>
            <a:pPr lvl="1"/>
            <a:r>
              <a:rPr lang="en-US" dirty="0"/>
              <a:t>Create good jobs</a:t>
            </a:r>
          </a:p>
          <a:p>
            <a:pPr lvl="1"/>
            <a:r>
              <a:rPr lang="en-US" dirty="0"/>
              <a:t>Assess gaps in County relationships with industry and businesses, and fix</a:t>
            </a:r>
          </a:p>
          <a:p>
            <a:pPr lvl="1"/>
            <a:r>
              <a:rPr lang="en-US" dirty="0"/>
              <a:t>Serve as a “Central Hub” for navigating existing resources (internal/external)</a:t>
            </a:r>
          </a:p>
          <a:p>
            <a:pPr lvl="1"/>
            <a:r>
              <a:rPr lang="en-US" dirty="0"/>
              <a:t>Promote and support diversity, innovation, entrepreneurship</a:t>
            </a:r>
          </a:p>
          <a:p>
            <a:pPr lvl="1"/>
            <a:r>
              <a:rPr lang="en-US" dirty="0"/>
              <a:t>Conduct better community engagement, and partner with CBOs, and with unincorporated areas</a:t>
            </a:r>
          </a:p>
          <a:p>
            <a:pPr lvl="1"/>
            <a:r>
              <a:rPr lang="en-US" dirty="0"/>
              <a:t>“Economic prosperity is the key element to quality of life” in San Diego</a:t>
            </a:r>
          </a:p>
        </p:txBody>
      </p:sp>
    </p:spTree>
    <p:extLst>
      <p:ext uri="{BB962C8B-B14F-4D97-AF65-F5344CB8AC3E}">
        <p14:creationId xmlns:p14="http://schemas.microsoft.com/office/powerpoint/2010/main" val="3054839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24286-D1EE-F4E9-8651-052BA05FD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Department Report Recommendations,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833FE-FF74-2B7C-7309-A66FA9348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Economic development coordination</a:t>
            </a:r>
          </a:p>
          <a:p>
            <a:pPr lvl="1"/>
            <a:r>
              <a:rPr lang="en-US" dirty="0"/>
              <a:t>Collaborate with regional partners</a:t>
            </a:r>
          </a:p>
          <a:p>
            <a:pPr lvl="1"/>
            <a:r>
              <a:rPr lang="en-US" dirty="0"/>
              <a:t>Pursue funding opportunities</a:t>
            </a:r>
          </a:p>
          <a:p>
            <a:pPr lvl="1"/>
            <a:r>
              <a:rPr lang="en-US" dirty="0"/>
              <a:t>Coordinate regional economic development priorities/projects/strategies</a:t>
            </a:r>
          </a:p>
          <a:p>
            <a:r>
              <a:rPr lang="en-US" dirty="0"/>
              <a:t>Develop and track regional economic development metrics, priorities, projects, and opportunities</a:t>
            </a:r>
          </a:p>
          <a:p>
            <a:pPr lvl="1"/>
            <a:r>
              <a:rPr lang="en-US" dirty="0"/>
              <a:t>Be a repository of information and data</a:t>
            </a:r>
          </a:p>
          <a:p>
            <a:r>
              <a:rPr lang="en-US" dirty="0"/>
              <a:t>Have someone serve as a “Point Person” for the County</a:t>
            </a:r>
          </a:p>
          <a:p>
            <a:pPr lvl="1"/>
            <a:r>
              <a:rPr lang="en-US" dirty="0"/>
              <a:t>For external partners and entities looking to work with County</a:t>
            </a:r>
          </a:p>
          <a:p>
            <a:r>
              <a:rPr lang="en-US" dirty="0"/>
              <a:t>Provide Support for:</a:t>
            </a:r>
          </a:p>
          <a:p>
            <a:pPr lvl="1"/>
            <a:r>
              <a:rPr lang="en-US" dirty="0"/>
              <a:t>Unincorporated areas and smaller cities</a:t>
            </a:r>
          </a:p>
          <a:p>
            <a:pPr lvl="1"/>
            <a:r>
              <a:rPr lang="en-US" dirty="0"/>
              <a:t>Diversity and equity in economic development programs </a:t>
            </a:r>
          </a:p>
          <a:p>
            <a:pPr lvl="1"/>
            <a:r>
              <a:rPr lang="en-US" dirty="0"/>
              <a:t>Traditionally underserved communities</a:t>
            </a:r>
          </a:p>
          <a:p>
            <a:pPr lvl="1"/>
            <a:r>
              <a:rPr lang="en-US" dirty="0"/>
              <a:t>Community Based Organizations (CBOs)</a:t>
            </a:r>
          </a:p>
        </p:txBody>
      </p:sp>
    </p:spTree>
    <p:extLst>
      <p:ext uri="{BB962C8B-B14F-4D97-AF65-F5344CB8AC3E}">
        <p14:creationId xmlns:p14="http://schemas.microsoft.com/office/powerpoint/2010/main" val="1706099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1DE1A-B636-D22F-F08D-E525C90D2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Regional Partners Want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392B5-DEA7-64A7-8A87-C5EAAA30D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Point of contact for County</a:t>
            </a:r>
          </a:p>
          <a:p>
            <a:pPr lvl="1"/>
            <a:r>
              <a:rPr lang="en-US" dirty="0"/>
              <a:t>Help navigate the departments in County</a:t>
            </a:r>
          </a:p>
          <a:p>
            <a:r>
              <a:rPr lang="en-US" dirty="0"/>
              <a:t>Someone to know about the economic development efforts that are going on across county</a:t>
            </a:r>
          </a:p>
          <a:p>
            <a:pPr lvl="1"/>
            <a:r>
              <a:rPr lang="en-US" dirty="0"/>
              <a:t>Serve as “air traffic controller”</a:t>
            </a:r>
          </a:p>
          <a:p>
            <a:r>
              <a:rPr lang="en-US" dirty="0"/>
              <a:t>Someone to guide regional economic development project and funding efforts</a:t>
            </a:r>
          </a:p>
          <a:p>
            <a:pPr lvl="1"/>
            <a:r>
              <a:rPr lang="en-US" dirty="0"/>
              <a:t>Help keep focus on key regional priorities that benefit entire County</a:t>
            </a:r>
          </a:p>
          <a:p>
            <a:pPr lvl="1"/>
            <a:r>
              <a:rPr lang="en-US" dirty="0"/>
              <a:t>Help locating and pursuing Federal and State funding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75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A40E1F-677A-A9D1-8617-C20FFADBBF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Putting All of This Together…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DCC6C9-DAB6-D5C1-F553-9867F3BE89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129780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95F08-632E-58A2-2691-ADD5D8CFC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EconDev Department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007BE-EE4B-AC34-9FEF-6C148037E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Will: </a:t>
            </a:r>
          </a:p>
          <a:p>
            <a:pPr lvl="1"/>
            <a:r>
              <a:rPr lang="en-US" dirty="0"/>
              <a:t>Coordinate with regional partners on economic development priorities</a:t>
            </a:r>
          </a:p>
          <a:p>
            <a:pPr lvl="1"/>
            <a:r>
              <a:rPr lang="en-US" dirty="0"/>
              <a:t>Utilize data, metrics, &amp; resources from internal and external sources</a:t>
            </a:r>
          </a:p>
          <a:p>
            <a:pPr lvl="1"/>
            <a:r>
              <a:rPr lang="en-US" dirty="0"/>
              <a:t>Engage with communities</a:t>
            </a:r>
          </a:p>
          <a:p>
            <a:r>
              <a:rPr lang="en-US" dirty="0"/>
              <a:t>To:</a:t>
            </a:r>
          </a:p>
          <a:p>
            <a:pPr lvl="1"/>
            <a:r>
              <a:rPr lang="en-US" dirty="0"/>
              <a:t>Serve as Central Hub, “Point Person,” nexus, between County departments, partners, industry, &amp; communities</a:t>
            </a:r>
          </a:p>
          <a:p>
            <a:r>
              <a:rPr lang="en-US" dirty="0"/>
              <a:t>Allowing Us To:</a:t>
            </a:r>
          </a:p>
          <a:p>
            <a:pPr lvl="1"/>
            <a:r>
              <a:rPr lang="en-US" dirty="0"/>
              <a:t>Enact CEDS</a:t>
            </a:r>
          </a:p>
          <a:p>
            <a:pPr lvl="1"/>
            <a:r>
              <a:rPr lang="en-US" dirty="0"/>
              <a:t>Pursue economic development projects and funding that benefit entire County</a:t>
            </a:r>
          </a:p>
          <a:p>
            <a:pPr lvl="1"/>
            <a:r>
              <a:rPr lang="en-US" dirty="0"/>
              <a:t>Help communities pursue economic growth and empowerment</a:t>
            </a:r>
          </a:p>
          <a:p>
            <a:pPr lvl="1"/>
            <a:r>
              <a:rPr lang="en-US" dirty="0"/>
              <a:t>Improve “Economic Prosperity” for all San Diegans</a:t>
            </a:r>
          </a:p>
          <a:p>
            <a:pPr lvl="1"/>
            <a:r>
              <a:rPr lang="en-US" dirty="0"/>
              <a:t>Foster diversity and equity in economic development</a:t>
            </a:r>
          </a:p>
          <a:p>
            <a:pPr lvl="1"/>
            <a:r>
              <a:rPr lang="en-US" dirty="0"/>
              <a:t>Get the work done</a:t>
            </a:r>
          </a:p>
        </p:txBody>
      </p:sp>
    </p:spTree>
    <p:extLst>
      <p:ext uri="{BB962C8B-B14F-4D97-AF65-F5344CB8AC3E}">
        <p14:creationId xmlns:p14="http://schemas.microsoft.com/office/powerpoint/2010/main" val="132502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A40E1F-677A-A9D1-8617-C20FFADBBF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Looking at the Details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DCC6C9-DAB6-D5C1-F553-9867F3BE89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37352537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1446</TotalTime>
  <Words>994</Words>
  <Application>Microsoft Office PowerPoint</Application>
  <PresentationFormat>Widescreen</PresentationFormat>
  <Paragraphs>147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Century Schoolbook</vt:lpstr>
      <vt:lpstr>Wingdings 2</vt:lpstr>
      <vt:lpstr>View</vt:lpstr>
      <vt:lpstr>EDGA Economic Development &amp; Prosperity Division</vt:lpstr>
      <vt:lpstr>County of San Diego’s EDGA</vt:lpstr>
      <vt:lpstr>What Should the County Economic Development Division Do?</vt:lpstr>
      <vt:lpstr>What Supervisors Requested in October 2021</vt:lpstr>
      <vt:lpstr>Department Report Recommendations, 2022</vt:lpstr>
      <vt:lpstr>What Regional Partners Want</vt:lpstr>
      <vt:lpstr>Putting All of This Together…</vt:lpstr>
      <vt:lpstr>EconDev Department Strategy</vt:lpstr>
      <vt:lpstr>Looking at the Details</vt:lpstr>
      <vt:lpstr>Regional Partners and Priorities</vt:lpstr>
      <vt:lpstr>   Utilizing Data </vt:lpstr>
      <vt:lpstr>Engaging with Communities</vt:lpstr>
      <vt:lpstr>Central Hub</vt:lpstr>
      <vt:lpstr>Enact CEDS</vt:lpstr>
      <vt:lpstr>Pursue Economic Development Projects and Funding</vt:lpstr>
      <vt:lpstr>Community Economic Growth &amp; Empowerment</vt:lpstr>
      <vt:lpstr>Foster Diversity and Equity</vt:lpstr>
      <vt:lpstr>Improve “Economic Prosperity”</vt:lpstr>
      <vt:lpstr>Getting the Work Done</vt:lpstr>
      <vt:lpstr>EDP Contacts</vt:lpstr>
    </vt:vector>
  </TitlesOfParts>
  <Company>County of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Development Division</dc:title>
  <dc:creator>Lockett, Steve</dc:creator>
  <cp:lastModifiedBy>Lockett, Steve</cp:lastModifiedBy>
  <cp:revision>7</cp:revision>
  <dcterms:created xsi:type="dcterms:W3CDTF">2022-11-08T23:55:23Z</dcterms:created>
  <dcterms:modified xsi:type="dcterms:W3CDTF">2023-02-03T22:15:46Z</dcterms:modified>
</cp:coreProperties>
</file>